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73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826"/>
    <a:srgbClr val="FF9933"/>
    <a:srgbClr val="FFA725"/>
    <a:srgbClr val="C13A15"/>
    <a:srgbClr val="EF9D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712259"/>
            <a:ext cx="9144000" cy="831565"/>
          </a:xfrm>
        </p:spPr>
        <p:txBody>
          <a:bodyPr anchor="b">
            <a:normAutofit/>
          </a:bodyPr>
          <a:lstStyle>
            <a:lvl1pPr algn="ctr">
              <a:defRPr sz="4400" b="1" cap="none" spc="0">
                <a:ln w="9525">
                  <a:noFill/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614ECC-682A-43C2-99CA-0638D3969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1009">
            <a:off x="7646173" y="2865352"/>
            <a:ext cx="3172648" cy="216947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DACDF48-EF40-451F-A48F-AFF99B0997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" r="3252"/>
          <a:stretch/>
        </p:blipFill>
        <p:spPr>
          <a:xfrm rot="621839">
            <a:off x="8873914" y="3991600"/>
            <a:ext cx="2762918" cy="19212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0D822C-E76D-4041-9019-177102919703}"/>
              </a:ext>
            </a:extLst>
          </p:cNvPr>
          <p:cNvSpPr/>
          <p:nvPr userDrawn="1"/>
        </p:nvSpPr>
        <p:spPr>
          <a:xfrm>
            <a:off x="7639065" y="2670757"/>
            <a:ext cx="4330931" cy="3474984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732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7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419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06266A-C624-42C8-B7AE-4176FFA57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1E8150-D664-4750-BFAF-800E899E16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7FCA92-17C5-41B3-A975-E0729DB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B29D9-43B6-4ACD-848D-FA6E666794B9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773A2D-2644-4295-A92E-C83D7ECA0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5557-D1D1-44F5-9A09-7A27A7500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4626D2-B723-444C-BBAD-4C24AAAC6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97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437" y="136525"/>
            <a:ext cx="9091189" cy="577314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2437" y="1014196"/>
            <a:ext cx="11240193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635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94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2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501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439" y="136525"/>
            <a:ext cx="9091189" cy="5700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77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121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917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3C23F-80D8-41F7-A602-5BAA4D96D6F7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845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3317FCE-2A0E-48C2-8A7C-05C172CEA588}"/>
              </a:ext>
            </a:extLst>
          </p:cNvPr>
          <p:cNvSpPr/>
          <p:nvPr userDrawn="1"/>
        </p:nvSpPr>
        <p:spPr>
          <a:xfrm>
            <a:off x="0" y="136525"/>
            <a:ext cx="12192000" cy="559716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0000">
                <a:srgbClr val="ACCDEA"/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72439" y="1041356"/>
            <a:ext cx="1124019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3C23F-80D8-41F7-A602-5BAA4D96D6F7}" type="datetimeFigureOut">
              <a:rPr lang="ko-KR" altLang="en-US" smtClean="0"/>
              <a:t>2022-04-02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B3D82-6858-4110-8EC7-8437F1027BB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72439" y="136525"/>
            <a:ext cx="9091189" cy="5717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9154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effectLst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7C753-9F88-4254-9862-F6A87176F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12259"/>
            <a:ext cx="9144000" cy="1309484"/>
          </a:xfrm>
        </p:spPr>
        <p:txBody>
          <a:bodyPr>
            <a:normAutofit/>
          </a:bodyPr>
          <a:lstStyle/>
          <a:p>
            <a:r>
              <a:rPr lang="en-US" altLang="ko-KR"/>
              <a:t>09. </a:t>
            </a:r>
            <a:r>
              <a:rPr lang="ko-KR" altLang="en-US"/>
              <a:t>이미지와 그러데이션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효과로 배경 꾸미기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020E55D-5D6E-47B7-BF49-67DF43FF0CB8}"/>
              </a:ext>
            </a:extLst>
          </p:cNvPr>
          <p:cNvGrpSpPr/>
          <p:nvPr/>
        </p:nvGrpSpPr>
        <p:grpSpPr>
          <a:xfrm>
            <a:off x="2366884" y="2686315"/>
            <a:ext cx="4686299" cy="485775"/>
            <a:chOff x="2282994" y="2753427"/>
            <a:chExt cx="4686299" cy="485775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E6505BA-A9A1-46F5-BFC6-A45ABCE494AF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09-1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FAFC29B-A5E1-4F15-A5FF-C528129D645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배경색과 배경 범위 지정하기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5239A65-4609-4585-95B3-13DD43DCD16F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102D4B-FB96-4D65-AB91-9398F4FFC1E3}"/>
              </a:ext>
            </a:extLst>
          </p:cNvPr>
          <p:cNvGrpSpPr/>
          <p:nvPr/>
        </p:nvGrpSpPr>
        <p:grpSpPr>
          <a:xfrm>
            <a:off x="2366884" y="3575549"/>
            <a:ext cx="4686299" cy="485775"/>
            <a:chOff x="2282994" y="2753427"/>
            <a:chExt cx="4686299" cy="48577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61A6264-8FF9-43A9-B8A1-E5BCFAEC1C07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09-2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EAD473-CDF4-46A2-A907-E12127102C1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배경 이미지 지정하기</a:t>
              </a: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9798BA3-7726-47B7-8E77-24D6E721334B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A85361F-A452-4AD0-AD6E-B0B97419D47F}"/>
              </a:ext>
            </a:extLst>
          </p:cNvPr>
          <p:cNvGrpSpPr/>
          <p:nvPr/>
        </p:nvGrpSpPr>
        <p:grpSpPr>
          <a:xfrm>
            <a:off x="2366884" y="4464782"/>
            <a:ext cx="4686299" cy="485775"/>
            <a:chOff x="2282994" y="2753427"/>
            <a:chExt cx="4686299" cy="485775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D07AE9B-1FB5-4F3F-B71A-3D51EC752516}"/>
                </a:ext>
              </a:extLst>
            </p:cNvPr>
            <p:cNvSpPr/>
            <p:nvPr/>
          </p:nvSpPr>
          <p:spPr>
            <a:xfrm>
              <a:off x="2282994" y="2753427"/>
              <a:ext cx="685800" cy="48577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schemeClr val="tx1"/>
                  </a:solidFill>
                </a:rPr>
                <a:t>09-3</a:t>
              </a:r>
              <a:endParaRPr lang="ko-KR" altLang="en-US" sz="1600" b="1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2842A9-4BAF-4386-B9DB-6C0B317D4966}"/>
                </a:ext>
              </a:extLst>
            </p:cNvPr>
            <p:cNvSpPr txBox="1"/>
            <p:nvPr/>
          </p:nvSpPr>
          <p:spPr>
            <a:xfrm>
              <a:off x="2993233" y="2791371"/>
              <a:ext cx="3976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/>
                <a:t>그러데이션 효과로 배경 꾸미기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5F3CF89-F077-4AF7-B8A8-726063C6683C}"/>
                </a:ext>
              </a:extLst>
            </p:cNvPr>
            <p:cNvCxnSpPr/>
            <p:nvPr/>
          </p:nvCxnSpPr>
          <p:spPr>
            <a:xfrm>
              <a:off x="2959269" y="3220152"/>
              <a:ext cx="3333749" cy="0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762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선형 그러데이션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F52AB-B7D0-434E-9F33-9DB3CDC9BC3F}"/>
              </a:ext>
            </a:extLst>
          </p:cNvPr>
          <p:cNvSpPr txBox="1"/>
          <p:nvPr/>
        </p:nvSpPr>
        <p:spPr>
          <a:xfrm>
            <a:off x="634146" y="1671433"/>
            <a:ext cx="2715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2) </a:t>
            </a:r>
            <a:r>
              <a:rPr lang="ko-KR" altLang="en-US" sz="1200" b="1"/>
              <a:t>각도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63C32D-C829-4144-B25B-9E84BE0F3CDB}"/>
              </a:ext>
            </a:extLst>
          </p:cNvPr>
          <p:cNvSpPr/>
          <p:nvPr/>
        </p:nvSpPr>
        <p:spPr>
          <a:xfrm>
            <a:off x="603388" y="2066923"/>
            <a:ext cx="3582100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그러데이션이 끝나는 각도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단위는 </a:t>
            </a:r>
            <a:r>
              <a:rPr lang="en-US" altLang="ko-KR" sz="1200"/>
              <a:t>deg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034F87C-6E99-4BC7-824B-9EBC282E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359" y="1599380"/>
            <a:ext cx="6305495" cy="39960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A7F1428-CC3D-4389-9BEC-59C908DA2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583" y="3247019"/>
            <a:ext cx="2183396" cy="169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44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선형 그러데이션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B5154D-14A0-401F-9424-07ACC6A75E22}"/>
              </a:ext>
            </a:extLst>
          </p:cNvPr>
          <p:cNvSpPr txBox="1"/>
          <p:nvPr/>
        </p:nvSpPr>
        <p:spPr>
          <a:xfrm>
            <a:off x="494949" y="1690531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3) </a:t>
            </a:r>
            <a:r>
              <a:rPr lang="ko-KR" altLang="en-US" sz="1200" b="1"/>
              <a:t>색상 중지점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2D0023-30B5-46E1-84B5-13EF042263E4}"/>
              </a:ext>
            </a:extLst>
          </p:cNvPr>
          <p:cNvSpPr/>
          <p:nvPr/>
        </p:nvSpPr>
        <p:spPr>
          <a:xfrm>
            <a:off x="494949" y="2086021"/>
            <a:ext cx="897622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색상이 바뀌는 지점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색상만 지정할 수도 있고 색상과 함께 중지 점의 위치도 함께 지정할 수도 있음</a:t>
            </a:r>
            <a:r>
              <a:rPr lang="en-US" altLang="ko-KR" sz="120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D83D4B-0309-4B1D-84FC-9FCB272A4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75" y="2771975"/>
            <a:ext cx="5377125" cy="22763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5C68339-B126-406B-937D-7D585B0CB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008" y="3099775"/>
            <a:ext cx="3888001" cy="17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1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원형 그러데이션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301327-A7A7-4A1F-A53E-B0D4E4BA69D5}"/>
              </a:ext>
            </a:extLst>
          </p:cNvPr>
          <p:cNvSpPr/>
          <p:nvPr/>
        </p:nvSpPr>
        <p:spPr>
          <a:xfrm>
            <a:off x="494950" y="1696748"/>
            <a:ext cx="652663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원이나 타원의 중심부터 동심원을 그리며 바깥 방향으로 색상이 바뀌는 그러데이션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색상이 바뀌기 시작하는 원의 중심과 크기를 지정하고 그러데이션의 모양을 지정해야 함</a:t>
            </a:r>
            <a:r>
              <a:rPr lang="en-US" altLang="ko-KR" sz="120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30C39-4B87-407B-BC1C-091F1FC5E8C4}"/>
              </a:ext>
            </a:extLst>
          </p:cNvPr>
          <p:cNvSpPr txBox="1"/>
          <p:nvPr/>
        </p:nvSpPr>
        <p:spPr>
          <a:xfrm>
            <a:off x="796953" y="3297530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1) </a:t>
            </a:r>
            <a:r>
              <a:rPr lang="ko-KR" altLang="en-US" sz="1200" b="1"/>
              <a:t>모양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E9D1F2-8EA5-4CF0-A34C-9340D52B47C2}"/>
              </a:ext>
            </a:extLst>
          </p:cNvPr>
          <p:cNvSpPr/>
          <p:nvPr/>
        </p:nvSpPr>
        <p:spPr>
          <a:xfrm>
            <a:off x="796954" y="3638546"/>
            <a:ext cx="529904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원형 그러데이션에서 만들어지는 모양은 </a:t>
            </a:r>
            <a:r>
              <a:rPr lang="en-US" altLang="ko-KR" sz="1200"/>
              <a:t>circle(</a:t>
            </a:r>
            <a:r>
              <a:rPr lang="ko-KR" altLang="en-US" sz="1200"/>
              <a:t>원형</a:t>
            </a:r>
            <a:r>
              <a:rPr lang="en-US" altLang="ko-KR" sz="1200"/>
              <a:t>)</a:t>
            </a:r>
            <a:r>
              <a:rPr lang="ko-KR" altLang="en-US" sz="1200"/>
              <a:t>과 </a:t>
            </a:r>
            <a:r>
              <a:rPr lang="en-US" altLang="ko-KR" sz="1200"/>
              <a:t>ellipse(</a:t>
            </a:r>
            <a:r>
              <a:rPr lang="ko-KR" altLang="en-US" sz="1200"/>
              <a:t>타원형</a:t>
            </a:r>
            <a:r>
              <a:rPr lang="en-US" altLang="ko-KR" sz="120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따로 지정하지 않으면 </a:t>
            </a:r>
            <a:r>
              <a:rPr lang="en-US" altLang="ko-KR" sz="1200"/>
              <a:t>ellipse</a:t>
            </a:r>
            <a:r>
              <a:rPr lang="ko-KR" altLang="en-US" sz="1200"/>
              <a:t>로 인식</a:t>
            </a:r>
            <a:endParaRPr lang="en-US" altLang="ko-KR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5FE296-D2D5-4833-B0E9-B02F6C98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" y="2598750"/>
            <a:ext cx="5612237" cy="3528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CCC6C2-4108-45C0-9661-9690DFC91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179" y="2354691"/>
            <a:ext cx="4752993" cy="25677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87B62E-90C4-45D3-B831-F1F6DF2D6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179" y="5050392"/>
            <a:ext cx="3300675" cy="106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64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원형 그러데이션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1825AD-7B2C-4E85-BEFE-F01575EBF18E}"/>
              </a:ext>
            </a:extLst>
          </p:cNvPr>
          <p:cNvSpPr txBox="1"/>
          <p:nvPr/>
        </p:nvSpPr>
        <p:spPr>
          <a:xfrm>
            <a:off x="494949" y="1690531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2) </a:t>
            </a:r>
            <a:r>
              <a:rPr lang="ko-KR" altLang="en-US" sz="1200" b="1"/>
              <a:t>크기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4D7C93-EA23-4244-9681-F07832712F70}"/>
              </a:ext>
            </a:extLst>
          </p:cNvPr>
          <p:cNvSpPr/>
          <p:nvPr/>
        </p:nvSpPr>
        <p:spPr>
          <a:xfrm>
            <a:off x="494949" y="2086021"/>
            <a:ext cx="1028490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그러데이션 원의 크기 지정</a:t>
            </a:r>
            <a:endParaRPr lang="en-US" altLang="ko-KR" sz="12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0931F6-F6F6-4F05-978C-1F5B04D63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589" y="923969"/>
            <a:ext cx="6114264" cy="558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15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원형 그러데이션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7FF860-ED3E-4099-BB0F-A7E7D7B5AF8D}"/>
              </a:ext>
            </a:extLst>
          </p:cNvPr>
          <p:cNvSpPr txBox="1"/>
          <p:nvPr/>
        </p:nvSpPr>
        <p:spPr>
          <a:xfrm>
            <a:off x="494949" y="1690531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3) </a:t>
            </a:r>
            <a:r>
              <a:rPr lang="ko-KR" altLang="en-US" sz="1200" b="1"/>
              <a:t>위치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CDE3E4-8F53-4DD8-9D1F-3FBD41DFF371}"/>
              </a:ext>
            </a:extLst>
          </p:cNvPr>
          <p:cNvSpPr/>
          <p:nvPr/>
        </p:nvSpPr>
        <p:spPr>
          <a:xfrm>
            <a:off x="494949" y="2086021"/>
            <a:ext cx="5528346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그러데이션이 시작하는 원의 중심 지정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‘모양’과 ‘크기’ 속성 다음에 </a:t>
            </a:r>
            <a:r>
              <a:rPr lang="en-US" altLang="ko-KR" sz="1200"/>
              <a:t>at </a:t>
            </a:r>
            <a:r>
              <a:rPr lang="ko-KR" altLang="en-US" sz="1200"/>
              <a:t>키워드와 함께 위치 값 지정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사용할 수 있는 값 </a:t>
            </a:r>
            <a:r>
              <a:rPr lang="en-US" altLang="ko-KR" sz="1200"/>
              <a:t>: </a:t>
            </a:r>
            <a:r>
              <a:rPr lang="ko-KR" altLang="en-US" sz="1200"/>
              <a:t>키워드나 백분율</a:t>
            </a:r>
            <a:endParaRPr lang="en-US" altLang="ko-KR" sz="120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EBE7C4-8EA8-4BBF-A564-91DEB15D4CA0}"/>
              </a:ext>
            </a:extLst>
          </p:cNvPr>
          <p:cNvGrpSpPr/>
          <p:nvPr/>
        </p:nvGrpSpPr>
        <p:grpSpPr>
          <a:xfrm>
            <a:off x="1043134" y="2709644"/>
            <a:ext cx="3475631" cy="659482"/>
            <a:chOff x="1043134" y="2709644"/>
            <a:chExt cx="3475631" cy="659482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32656C7-5687-4566-BDAF-78AD84345BE1}"/>
                </a:ext>
              </a:extLst>
            </p:cNvPr>
            <p:cNvSpPr/>
            <p:nvPr/>
          </p:nvSpPr>
          <p:spPr>
            <a:xfrm>
              <a:off x="2210377" y="2709644"/>
              <a:ext cx="499268" cy="166031"/>
            </a:xfrm>
            <a:prstGeom prst="rect">
              <a:avLst/>
            </a:prstGeom>
            <a:noFill/>
            <a:ln w="31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5BCEC3C-5752-449C-9B6E-697CFBC7D3A1}"/>
                </a:ext>
              </a:extLst>
            </p:cNvPr>
            <p:cNvGrpSpPr/>
            <p:nvPr/>
          </p:nvGrpSpPr>
          <p:grpSpPr>
            <a:xfrm>
              <a:off x="1043134" y="2875675"/>
              <a:ext cx="3475631" cy="493451"/>
              <a:chOff x="1132514" y="2717177"/>
              <a:chExt cx="3475631" cy="493451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7E48A5-CAFA-4978-BD0B-0D82CAEB9337}"/>
                  </a:ext>
                </a:extLst>
              </p:cNvPr>
              <p:cNvSpPr txBox="1"/>
              <p:nvPr/>
            </p:nvSpPr>
            <p:spPr>
              <a:xfrm>
                <a:off x="1132514" y="2956712"/>
                <a:ext cx="3475631" cy="253916"/>
              </a:xfrm>
              <a:prstGeom prst="rect">
                <a:avLst/>
              </a:prstGeom>
              <a:noFill/>
              <a:ln w="3175">
                <a:solidFill>
                  <a:srgbClr val="0070C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050">
                    <a:solidFill>
                      <a:srgbClr val="0070C0"/>
                    </a:solidFill>
                  </a:rPr>
                  <a:t>left, center, right </a:t>
                </a:r>
                <a:r>
                  <a:rPr lang="ko-KR" altLang="en-US" sz="1050">
                    <a:solidFill>
                      <a:srgbClr val="0070C0"/>
                    </a:solidFill>
                  </a:rPr>
                  <a:t>중 하나</a:t>
                </a:r>
                <a:r>
                  <a:rPr lang="en-US" altLang="ko-KR" sz="1050">
                    <a:solidFill>
                      <a:srgbClr val="0070C0"/>
                    </a:solidFill>
                  </a:rPr>
                  <a:t>, top, center, bottom </a:t>
                </a:r>
                <a:r>
                  <a:rPr lang="ko-KR" altLang="en-US" sz="1050">
                    <a:solidFill>
                      <a:srgbClr val="0070C0"/>
                    </a:solidFill>
                  </a:rPr>
                  <a:t>중 하나</a:t>
                </a:r>
              </a:p>
            </p:txBody>
          </p:sp>
          <p:cxnSp>
            <p:nvCxnSpPr>
              <p:cNvPr id="16" name="연결선: 꺾임 15">
                <a:extLst>
                  <a:ext uri="{FF2B5EF4-FFF2-40B4-BE49-F238E27FC236}">
                    <a16:creationId xmlns:a16="http://schemas.microsoft.com/office/drawing/2014/main" id="{D38A8CAA-2BCC-4695-9ADC-49771DB7DF4C}"/>
                  </a:ext>
                </a:extLst>
              </p:cNvPr>
              <p:cNvCxnSpPr>
                <a:cxnSpLocks/>
                <a:stCxn id="4" idx="0"/>
                <a:endCxn id="14" idx="2"/>
              </p:cNvCxnSpPr>
              <p:nvPr/>
            </p:nvCxnSpPr>
            <p:spPr>
              <a:xfrm rot="16200000" flipV="1">
                <a:off x="2590094" y="2676475"/>
                <a:ext cx="239535" cy="320939"/>
              </a:xfrm>
              <a:prstGeom prst="bentConnector3">
                <a:avLst/>
              </a:prstGeom>
              <a:ln w="31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607574A7-CA6E-4F4E-8725-1C8E368D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322" y="1690531"/>
            <a:ext cx="5790967" cy="22385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D0FAC9-C0ED-4C10-8003-C44EFDEBE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53" y="4248306"/>
            <a:ext cx="19621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63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원형 그러데이션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A2FA7-8992-4D82-9E29-81665F4F2B9D}"/>
              </a:ext>
            </a:extLst>
          </p:cNvPr>
          <p:cNvSpPr txBox="1"/>
          <p:nvPr/>
        </p:nvSpPr>
        <p:spPr>
          <a:xfrm>
            <a:off x="494949" y="1690531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4) </a:t>
            </a:r>
            <a:r>
              <a:rPr lang="ko-KR" altLang="en-US" sz="1200" b="1"/>
              <a:t>색상 중지점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3A7C47-7392-4F95-9C82-64FAE46735D1}"/>
              </a:ext>
            </a:extLst>
          </p:cNvPr>
          <p:cNvSpPr/>
          <p:nvPr/>
        </p:nvSpPr>
        <p:spPr>
          <a:xfrm>
            <a:off x="494949" y="2086021"/>
            <a:ext cx="4899172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색상이 바뀌는 지점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색상만 지정할 수도 있고 </a:t>
            </a:r>
            <a:r>
              <a:rPr lang="en-US" altLang="ko-KR" sz="1200"/>
              <a:t/>
            </a:r>
            <a:br>
              <a:rPr lang="en-US" altLang="ko-KR" sz="1200"/>
            </a:br>
            <a:r>
              <a:rPr lang="ko-KR" altLang="en-US" sz="1200"/>
              <a:t>색상과 함께 중지 점의 위치도 함께 지정할 수도 있음</a:t>
            </a:r>
            <a:r>
              <a:rPr lang="en-US" altLang="ko-KR" sz="120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C05EA2-246A-46A8-BA3B-0E6B5523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731" y="1040103"/>
            <a:ext cx="5752044" cy="504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43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EA062A-B115-45C6-AE77-802C2D4C5BC5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그러데이션을 사용한 패턴 만들기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3D9B7E-7270-458B-AD07-1FB47A379528}"/>
              </a:ext>
            </a:extLst>
          </p:cNvPr>
          <p:cNvSpPr/>
          <p:nvPr/>
        </p:nvSpPr>
        <p:spPr>
          <a:xfrm>
            <a:off x="612396" y="1574292"/>
            <a:ext cx="5483604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단순히 그러데이션을 반복하는 것이 아니라 </a:t>
            </a:r>
            <a:r>
              <a:rPr lang="en-US" altLang="ko-KR" sz="1200"/>
              <a:t>‘</a:t>
            </a:r>
            <a:r>
              <a:rPr lang="ko-KR" altLang="en-US" sz="1200"/>
              <a:t>패턴</a:t>
            </a:r>
            <a:r>
              <a:rPr lang="en-US" altLang="ko-KR" sz="1200"/>
              <a:t>’</a:t>
            </a:r>
            <a:r>
              <a:rPr lang="ko-KR" altLang="en-US" sz="1200"/>
              <a:t>을 만들어 반복시킴</a:t>
            </a:r>
            <a:endParaRPr lang="en-US" altLang="ko-KR" sz="12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2899CB-3184-4704-B1D0-4699E063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" y="2618043"/>
            <a:ext cx="5734269" cy="88808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CC8BD74-F3F1-4AFB-B065-04BEE62CD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033" y="2719185"/>
            <a:ext cx="3152775" cy="685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35913E-355C-4858-B967-51309B68354D}"/>
              </a:ext>
            </a:extLst>
          </p:cNvPr>
          <p:cNvSpPr txBox="1"/>
          <p:nvPr/>
        </p:nvSpPr>
        <p:spPr>
          <a:xfrm>
            <a:off x="612396" y="2322000"/>
            <a:ext cx="2502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그러데이션을 단순 반복했을 경우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D8BF05-6628-4C81-87A3-C1B6F06A120C}"/>
              </a:ext>
            </a:extLst>
          </p:cNvPr>
          <p:cNvSpPr txBox="1"/>
          <p:nvPr/>
        </p:nvSpPr>
        <p:spPr>
          <a:xfrm>
            <a:off x="553673" y="4077761"/>
            <a:ext cx="3172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그러데이션이 겹치는 부분을 조절했을 경우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639097B-F810-4564-9F2B-F7C665538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43" y="4531380"/>
            <a:ext cx="1936240" cy="203391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AC79A9C-6240-45A4-83ED-8285E94B5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2835" y="5110662"/>
            <a:ext cx="5895451" cy="11306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ABEE92-AF29-41B9-96F6-681873E44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2383" y="4610124"/>
            <a:ext cx="299085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22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88DFBC-6F36-47A9-AA1F-94A81E7B1EAD}"/>
              </a:ext>
            </a:extLst>
          </p:cNvPr>
          <p:cNvSpPr txBox="1"/>
          <p:nvPr/>
        </p:nvSpPr>
        <p:spPr>
          <a:xfrm>
            <a:off x="494950" y="1115736"/>
            <a:ext cx="2734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background-color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D4064-6E00-4260-9797-14382BFACC7D}"/>
              </a:ext>
            </a:extLst>
          </p:cNvPr>
          <p:cNvSpPr txBox="1"/>
          <p:nvPr/>
        </p:nvSpPr>
        <p:spPr>
          <a:xfrm>
            <a:off x="595618" y="1577129"/>
            <a:ext cx="4882393" cy="989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웹 문서의 요소에 배경색 지정</a:t>
            </a:r>
            <a:endParaRPr lang="en-US" altLang="ko-KR" sz="1200"/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16</a:t>
            </a:r>
            <a:r>
              <a:rPr lang="ko-KR" altLang="en-US" sz="1200"/>
              <a:t>진수나 </a:t>
            </a:r>
            <a:r>
              <a:rPr lang="en-US" altLang="ko-KR" sz="1200"/>
              <a:t>rgb </a:t>
            </a:r>
            <a:r>
              <a:rPr lang="ko-KR" altLang="en-US" sz="1200"/>
              <a:t>값</a:t>
            </a:r>
            <a:r>
              <a:rPr lang="en-US" altLang="ko-KR" sz="1200"/>
              <a:t>, rgba </a:t>
            </a:r>
            <a:r>
              <a:rPr lang="ko-KR" altLang="en-US" sz="1200"/>
              <a:t>값</a:t>
            </a:r>
            <a:r>
              <a:rPr lang="en-US" altLang="ko-KR" sz="1200"/>
              <a:t> </a:t>
            </a:r>
            <a:r>
              <a:rPr lang="ko-KR" altLang="en-US" sz="1200"/>
              <a:t>또는 색상 이름 사용</a:t>
            </a:r>
            <a:endParaRPr lang="en-US" altLang="ko-KR" sz="1200"/>
          </a:p>
          <a:p>
            <a:pPr marL="457200" indent="-4572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배경색은 상속되지 않는다</a:t>
            </a:r>
            <a:endParaRPr lang="en-US" altLang="ko-KR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4D51D-1234-4E97-BB20-C709C48001F6}"/>
              </a:ext>
            </a:extLst>
          </p:cNvPr>
          <p:cNvSpPr txBox="1"/>
          <p:nvPr/>
        </p:nvSpPr>
        <p:spPr>
          <a:xfrm>
            <a:off x="494950" y="3028426"/>
            <a:ext cx="2734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background-clip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4186C-44E2-489C-9C89-9B2F858001AC}"/>
              </a:ext>
            </a:extLst>
          </p:cNvPr>
          <p:cNvSpPr txBox="1"/>
          <p:nvPr/>
        </p:nvSpPr>
        <p:spPr>
          <a:xfrm>
            <a:off x="494950" y="3494195"/>
            <a:ext cx="4882393" cy="36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/>
              <a:t>배경을 어디까지 적용할지 지정</a:t>
            </a:r>
            <a:endParaRPr lang="en-US" altLang="ko-KR" sz="12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97D066-0AFD-4EEE-B92D-692487621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99" y="4166226"/>
            <a:ext cx="4253219" cy="3616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B4194B-4306-4EE0-B980-2EF65C8B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50" y="4654758"/>
            <a:ext cx="4392118" cy="108750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7999C7D-80A4-4EF0-B223-A6D7E394A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209" y="1121884"/>
            <a:ext cx="5728173" cy="33291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D0AA72-688B-4BBC-9020-88A2EC773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209" y="4654758"/>
            <a:ext cx="5271083" cy="159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44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FEA0C-D72A-4BC4-8F82-902A50B47C30}"/>
              </a:ext>
            </a:extLst>
          </p:cNvPr>
          <p:cNvSpPr txBox="1"/>
          <p:nvPr/>
        </p:nvSpPr>
        <p:spPr>
          <a:xfrm>
            <a:off x="49495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background-image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CB1A19-80B3-41B6-892F-9628D1F6620E}"/>
              </a:ext>
            </a:extLst>
          </p:cNvPr>
          <p:cNvSpPr txBox="1"/>
          <p:nvPr/>
        </p:nvSpPr>
        <p:spPr>
          <a:xfrm>
            <a:off x="494950" y="1631839"/>
            <a:ext cx="4882393" cy="36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/>
              <a:t>배경 이미지 파일 경로 지정</a:t>
            </a:r>
            <a:endParaRPr lang="en-US" altLang="ko-KR" sz="120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CE77E3-8EDA-48A0-B137-0C6C11F28FE0}"/>
              </a:ext>
            </a:extLst>
          </p:cNvPr>
          <p:cNvCxnSpPr/>
          <p:nvPr/>
        </p:nvCxnSpPr>
        <p:spPr>
          <a:xfrm>
            <a:off x="5771626" y="1115736"/>
            <a:ext cx="0" cy="5540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155B01-09A4-4862-8F23-5C50D0A4213D}"/>
              </a:ext>
            </a:extLst>
          </p:cNvPr>
          <p:cNvSpPr txBox="1"/>
          <p:nvPr/>
        </p:nvSpPr>
        <p:spPr>
          <a:xfrm>
            <a:off x="616591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background-repeat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3324CE-0D29-4B99-AC2F-11EEA1A1323E}"/>
              </a:ext>
            </a:extLst>
          </p:cNvPr>
          <p:cNvSpPr txBox="1"/>
          <p:nvPr/>
        </p:nvSpPr>
        <p:spPr>
          <a:xfrm>
            <a:off x="6165910" y="1631839"/>
            <a:ext cx="4882393" cy="36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/>
              <a:t>배경 이미지 반복</a:t>
            </a:r>
            <a:r>
              <a:rPr lang="en-US" altLang="ko-KR" sz="1200"/>
              <a:t> </a:t>
            </a:r>
            <a:r>
              <a:rPr lang="ko-KR" altLang="en-US" sz="1200"/>
              <a:t>여부 및 반복 방향 지정</a:t>
            </a:r>
            <a:endParaRPr lang="en-US" altLang="ko-KR" sz="12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6F636EF-2420-45B2-894C-95449BEE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0" y="2184557"/>
            <a:ext cx="2583806" cy="30028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8399349-6C66-4640-8C8A-7DDE7823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794" y="2235177"/>
            <a:ext cx="4283888" cy="30352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E50D68B-6157-4EE6-BD40-40784CEE0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13436"/>
            <a:ext cx="5022120" cy="139304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82EDC50-CF23-43F6-8DC3-E0D578175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49" y="2708908"/>
            <a:ext cx="4582132" cy="120210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15DCC43-1EEF-4AC4-A0B5-67732B051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82" y="3885863"/>
            <a:ext cx="5077065" cy="26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4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D3E41-482C-4A8B-8409-6C7CFAC0564F}"/>
              </a:ext>
            </a:extLst>
          </p:cNvPr>
          <p:cNvSpPr txBox="1"/>
          <p:nvPr/>
        </p:nvSpPr>
        <p:spPr>
          <a:xfrm>
            <a:off x="49495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background-position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7B235B-B73F-49BB-9E83-735BF9D83EE0}"/>
              </a:ext>
            </a:extLst>
          </p:cNvPr>
          <p:cNvSpPr/>
          <p:nvPr/>
        </p:nvSpPr>
        <p:spPr>
          <a:xfrm>
            <a:off x="494950" y="1696748"/>
            <a:ext cx="5763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/>
              <a:t>배경 이미지를 반복하지 않을 경우</a:t>
            </a:r>
            <a:r>
              <a:rPr lang="en-US" altLang="ko-KR" sz="1200"/>
              <a:t>, </a:t>
            </a:r>
            <a:r>
              <a:rPr lang="ko-KR" altLang="en-US" sz="1200"/>
              <a:t>배경 이미지를 표시할</a:t>
            </a:r>
            <a:r>
              <a:rPr lang="en-US" altLang="ko-KR" sz="1200"/>
              <a:t> </a:t>
            </a:r>
            <a:r>
              <a:rPr lang="ko-KR" altLang="en-US" sz="1200"/>
              <a:t>위치 지정</a:t>
            </a:r>
            <a:endParaRPr lang="en-US" altLang="ko-KR" sz="120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506CBB8-B817-49F1-9B6F-8350FCF2E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" y="2232983"/>
            <a:ext cx="4152551" cy="7377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665DF8-BBEE-407B-A0F6-EFDECB3CFA21}"/>
              </a:ext>
            </a:extLst>
          </p:cNvPr>
          <p:cNvSpPr/>
          <p:nvPr/>
        </p:nvSpPr>
        <p:spPr>
          <a:xfrm>
            <a:off x="494949" y="3356855"/>
            <a:ext cx="6096000" cy="241649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dirty="0"/>
              <a:t>① 백분율 </a:t>
            </a:r>
            <a:r>
              <a:rPr lang="en-US" altLang="ko-KR" sz="1200" b="1" dirty="0"/>
              <a:t>: </a:t>
            </a:r>
            <a:r>
              <a:rPr lang="ko-KR" altLang="en-US" sz="1200" dirty="0"/>
              <a:t>배경 이미지의 가로 위치와 세로 위치를 </a:t>
            </a:r>
            <a:r>
              <a:rPr lang="en-US" altLang="ko-KR" sz="1200" dirty="0"/>
              <a:t>%</a:t>
            </a:r>
            <a:r>
              <a:rPr lang="ko-KR" altLang="en-US" sz="1200" dirty="0"/>
              <a:t>로 나타냄</a:t>
            </a:r>
            <a:r>
              <a:rPr lang="en-US" altLang="ko-KR" sz="1200" dirty="0"/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200" dirty="0"/>
              <a:t>   </a:t>
            </a:r>
            <a:r>
              <a:rPr lang="ko-KR" altLang="en-US" sz="1050" dirty="0"/>
              <a:t>예</a:t>
            </a:r>
            <a:r>
              <a:rPr lang="en-US" altLang="ko-KR" sz="1050" dirty="0"/>
              <a:t>) background-</a:t>
            </a:r>
            <a:r>
              <a:rPr lang="en-US" altLang="ko-KR" sz="1050" dirty="0" err="1"/>
              <a:t>postion</a:t>
            </a:r>
            <a:r>
              <a:rPr lang="en-US" altLang="ko-KR" sz="1050" dirty="0"/>
              <a:t>: 0% 0% , background-position : 30% 60%</a:t>
            </a:r>
          </a:p>
          <a:p>
            <a:pPr fontAlgn="base">
              <a:lnSpc>
                <a:spcPct val="130000"/>
              </a:lnSpc>
            </a:pPr>
            <a:r>
              <a:rPr lang="en-US" altLang="ko-KR" sz="1200" b="1" dirty="0"/>
              <a:t/>
            </a:r>
            <a:br>
              <a:rPr lang="en-US" altLang="ko-KR" sz="1200" b="1" dirty="0"/>
            </a:br>
            <a:r>
              <a:rPr lang="ko-KR" altLang="en-US" sz="1200" b="1" dirty="0"/>
              <a:t>② 길이 </a:t>
            </a:r>
            <a:r>
              <a:rPr lang="ko-KR" altLang="en-US" sz="1200" b="1" dirty="0" err="1"/>
              <a:t>길이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 </a:t>
            </a:r>
            <a:r>
              <a:rPr lang="ko-KR" altLang="en-US" sz="1200" dirty="0"/>
              <a:t>배경 이미지의 위치를 직접 길이로 지정</a:t>
            </a:r>
            <a:endParaRPr lang="en-US" altLang="ko-KR" sz="1200" dirty="0"/>
          </a:p>
          <a:p>
            <a:pPr fontAlgn="base">
              <a:lnSpc>
                <a:spcPct val="130000"/>
              </a:lnSpc>
            </a:pPr>
            <a:r>
              <a:rPr lang="ko-KR" altLang="en-US" sz="1050" dirty="0"/>
              <a:t>   예</a:t>
            </a:r>
            <a:r>
              <a:rPr lang="en-US" altLang="ko-KR" sz="1050" dirty="0"/>
              <a:t>) background-position:30px 20px;</a:t>
            </a:r>
            <a:r>
              <a:rPr lang="en-US" altLang="ko-KR" sz="1100" dirty="0"/>
              <a:t/>
            </a:r>
            <a:br>
              <a:rPr lang="en-US" altLang="ko-KR" sz="1100" dirty="0"/>
            </a:br>
            <a:endParaRPr lang="en-US" altLang="ko-KR" sz="1100" dirty="0"/>
          </a:p>
          <a:p>
            <a:pPr fontAlgn="base">
              <a:lnSpc>
                <a:spcPct val="130000"/>
              </a:lnSpc>
            </a:pPr>
            <a:r>
              <a:rPr lang="ko-KR" altLang="en-US" sz="1200" b="1" dirty="0"/>
              <a:t>③ 키워드 </a:t>
            </a:r>
            <a:r>
              <a:rPr lang="en-US" altLang="ko-KR" sz="1200" dirty="0"/>
              <a:t>- top, left, center, right, top, middle, bottom</a:t>
            </a:r>
            <a:endParaRPr lang="ko-KR" altLang="en-US" sz="1200" dirty="0"/>
          </a:p>
          <a:p>
            <a:pPr fontAlgn="base">
              <a:lnSpc>
                <a:spcPct val="130000"/>
              </a:lnSpc>
            </a:pPr>
            <a:r>
              <a:rPr lang="ko-KR" altLang="en-US" sz="1200" dirty="0"/>
              <a:t>가로 배치는 </a:t>
            </a:r>
            <a:r>
              <a:rPr lang="en-US" altLang="ko-KR" sz="1200" b="1" dirty="0"/>
              <a:t>left</a:t>
            </a:r>
            <a:r>
              <a:rPr lang="ko-KR" altLang="en-US" sz="1200" b="1" dirty="0"/>
              <a:t>와 </a:t>
            </a:r>
            <a:r>
              <a:rPr lang="en-US" altLang="ko-KR" sz="1200" b="1" dirty="0"/>
              <a:t>center, top </a:t>
            </a:r>
            <a:r>
              <a:rPr lang="ko-KR" altLang="en-US" sz="1200" dirty="0"/>
              <a:t>중에서 선택</a:t>
            </a:r>
            <a:endParaRPr lang="en-US" altLang="ko-KR" sz="1200" dirty="0"/>
          </a:p>
          <a:p>
            <a:pPr fontAlgn="base">
              <a:lnSpc>
                <a:spcPct val="130000"/>
              </a:lnSpc>
            </a:pPr>
            <a:r>
              <a:rPr lang="ko-KR" altLang="en-US" sz="1200" dirty="0"/>
              <a:t>세로 배치는 </a:t>
            </a:r>
            <a:r>
              <a:rPr lang="en-US" altLang="ko-KR" sz="1200" b="1" dirty="0"/>
              <a:t>top</a:t>
            </a:r>
            <a:r>
              <a:rPr lang="ko-KR" altLang="en-US" sz="1200" dirty="0"/>
              <a:t>과 </a:t>
            </a:r>
            <a:r>
              <a:rPr lang="en-US" altLang="ko-KR" sz="1200" b="1" dirty="0"/>
              <a:t>bottom, center </a:t>
            </a:r>
            <a:r>
              <a:rPr lang="ko-KR" altLang="en-US" sz="1200" dirty="0"/>
              <a:t>중에서 선택</a:t>
            </a:r>
            <a:endParaRPr lang="en-US" altLang="ko-KR" sz="1200" dirty="0"/>
          </a:p>
          <a:p>
            <a:pPr fontAlgn="base">
              <a:lnSpc>
                <a:spcPct val="130000"/>
              </a:lnSpc>
            </a:pPr>
            <a:r>
              <a:rPr lang="ko-KR" altLang="en-US" sz="1100" dirty="0"/>
              <a:t>   </a:t>
            </a:r>
            <a:r>
              <a:rPr lang="ko-KR" altLang="en-US" sz="1050" dirty="0"/>
              <a:t>예</a:t>
            </a:r>
            <a:r>
              <a:rPr lang="en-US" altLang="ko-KR" sz="1050" dirty="0"/>
              <a:t>) </a:t>
            </a:r>
            <a:r>
              <a:rPr lang="en-US" altLang="ko-KR" sz="1050" dirty="0" err="1"/>
              <a:t>background-position:center</a:t>
            </a:r>
            <a:r>
              <a:rPr lang="en-US" altLang="ko-KR" sz="1050" dirty="0"/>
              <a:t> bottom</a:t>
            </a:r>
            <a:endParaRPr lang="en-US" altLang="ko-KR" sz="1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389" y="983047"/>
            <a:ext cx="2982412" cy="17788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389" y="3050706"/>
            <a:ext cx="2528455" cy="14237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4470" y="3035919"/>
            <a:ext cx="2578548" cy="14533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4390" y="5059875"/>
            <a:ext cx="2528454" cy="142694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4470" y="5132205"/>
            <a:ext cx="2475678" cy="143825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04389" y="4525992"/>
            <a:ext cx="2372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0070C0"/>
                </a:solidFill>
              </a:rPr>
              <a:t>Background-position: left top;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94469" y="4565102"/>
            <a:ext cx="2705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0070C0"/>
                </a:solidFill>
              </a:rPr>
              <a:t>Background-position: center top;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04389" y="6486824"/>
            <a:ext cx="2705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0070C0"/>
                </a:solidFill>
              </a:rPr>
              <a:t>Background-position: center </a:t>
            </a:r>
            <a:r>
              <a:rPr lang="en-US" altLang="ko-KR" sz="1200" dirty="0" err="1" smtClean="0">
                <a:solidFill>
                  <a:srgbClr val="0070C0"/>
                </a:solidFill>
              </a:rPr>
              <a:t>center</a:t>
            </a:r>
            <a:r>
              <a:rPr lang="en-US" altLang="ko-KR" sz="1200" dirty="0" smtClean="0">
                <a:solidFill>
                  <a:srgbClr val="0070C0"/>
                </a:solidFill>
              </a:rPr>
              <a:t>;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99917" y="6486823"/>
            <a:ext cx="2705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0070C0"/>
                </a:solidFill>
              </a:rPr>
              <a:t>Background-position: right bottom;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37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7D3E41-482C-4A8B-8409-6C7CFAC0564F}"/>
              </a:ext>
            </a:extLst>
          </p:cNvPr>
          <p:cNvSpPr txBox="1"/>
          <p:nvPr/>
        </p:nvSpPr>
        <p:spPr>
          <a:xfrm>
            <a:off x="49495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background-position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97B235B-B73F-49BB-9E83-735BF9D83EE0}"/>
              </a:ext>
            </a:extLst>
          </p:cNvPr>
          <p:cNvSpPr/>
          <p:nvPr/>
        </p:nvSpPr>
        <p:spPr>
          <a:xfrm>
            <a:off x="494950" y="1696748"/>
            <a:ext cx="57632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배경 이미지를 반복하지 않을 경우</a:t>
            </a:r>
            <a:r>
              <a:rPr lang="en-US" altLang="ko-KR" sz="1200" dirty="0"/>
              <a:t>, </a:t>
            </a:r>
            <a:r>
              <a:rPr lang="ko-KR" altLang="en-US" sz="1200" dirty="0"/>
              <a:t>배경 이미지를 표시할</a:t>
            </a:r>
            <a:r>
              <a:rPr lang="en-US" altLang="ko-KR" sz="1200" dirty="0"/>
              <a:t> </a:t>
            </a:r>
            <a:r>
              <a:rPr lang="ko-KR" altLang="en-US" sz="1200" dirty="0"/>
              <a:t>위치 지정</a:t>
            </a:r>
            <a:endParaRPr lang="en-US" altLang="ko-KR" sz="12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506CBB8-B817-49F1-9B6F-8350FCF2E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952" y="2232983"/>
            <a:ext cx="4152551" cy="7377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8500CC-5A56-4767-9F4F-3C42174B5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483" y="861706"/>
            <a:ext cx="5951213" cy="56000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D033D1-BA62-4C38-BCFA-876BE7F72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226" y="3773100"/>
            <a:ext cx="30575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56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배경색과 배경 범위 지정하기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A2E7D-82CB-42AD-96C1-3F7A9DCAC69E}"/>
              </a:ext>
            </a:extLst>
          </p:cNvPr>
          <p:cNvSpPr txBox="1"/>
          <p:nvPr/>
        </p:nvSpPr>
        <p:spPr>
          <a:xfrm>
            <a:off x="49495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background-origin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BB15C1-C15C-4AFA-8C2E-CD03308D35D2}"/>
              </a:ext>
            </a:extLst>
          </p:cNvPr>
          <p:cNvSpPr/>
          <p:nvPr/>
        </p:nvSpPr>
        <p:spPr>
          <a:xfrm>
            <a:off x="494950" y="1696748"/>
            <a:ext cx="39428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/>
              <a:t>배경 이미지를 배치하기 위한 기준 설정</a:t>
            </a:r>
            <a:endParaRPr lang="en-US" altLang="ko-KR" sz="12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87CB18-8815-4C0B-8863-DF27D1D36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6" y="2206354"/>
            <a:ext cx="4118995" cy="2993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EB29ED-9CDD-45DA-B882-52129D34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6" y="2595027"/>
            <a:ext cx="4118995" cy="10487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3318E2-723A-4E38-9556-CDC727FB61E6}"/>
              </a:ext>
            </a:extLst>
          </p:cNvPr>
          <p:cNvSpPr txBox="1"/>
          <p:nvPr/>
        </p:nvSpPr>
        <p:spPr>
          <a:xfrm>
            <a:off x="612396" y="4019668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background-attachment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46FEDA-C099-49DE-8EC1-8BAF88A36604}"/>
              </a:ext>
            </a:extLst>
          </p:cNvPr>
          <p:cNvSpPr/>
          <p:nvPr/>
        </p:nvSpPr>
        <p:spPr>
          <a:xfrm>
            <a:off x="612397" y="4600680"/>
            <a:ext cx="33639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/>
              <a:t>배경 이미지를 고정하는</a:t>
            </a:r>
            <a:r>
              <a:rPr lang="en-US" altLang="ko-KR" sz="1200"/>
              <a:t> </a:t>
            </a:r>
            <a:r>
              <a:rPr lang="ko-KR" altLang="en-US" sz="1200"/>
              <a:t>속성</a:t>
            </a:r>
            <a:endParaRPr lang="en-US" altLang="ko-KR" sz="120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8DBE9F-1E8C-47B4-9604-6B947F1CF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94" y="5110101"/>
            <a:ext cx="3621510" cy="1386453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0F04728-454A-4895-BAFD-2635660AA69E}"/>
              </a:ext>
            </a:extLst>
          </p:cNvPr>
          <p:cNvCxnSpPr/>
          <p:nvPr/>
        </p:nvCxnSpPr>
        <p:spPr>
          <a:xfrm>
            <a:off x="5771626" y="1115736"/>
            <a:ext cx="0" cy="554025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7D22B5-EAAD-4A46-8038-3D589D74A245}"/>
              </a:ext>
            </a:extLst>
          </p:cNvPr>
          <p:cNvSpPr txBox="1"/>
          <p:nvPr/>
        </p:nvSpPr>
        <p:spPr>
          <a:xfrm>
            <a:off x="6225233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113C22E-416E-4494-8323-412770932ACC}"/>
              </a:ext>
            </a:extLst>
          </p:cNvPr>
          <p:cNvSpPr/>
          <p:nvPr/>
        </p:nvSpPr>
        <p:spPr>
          <a:xfrm>
            <a:off x="6235647" y="1696748"/>
            <a:ext cx="4728763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배경 관련 속성을 줄여서 표기</a:t>
            </a:r>
            <a:endParaRPr lang="en-US" altLang="ko-KR" sz="120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각 속성 값이 다르므로 표기 순서는 상관없음</a:t>
            </a:r>
            <a:endParaRPr lang="en-US" altLang="ko-KR" sz="120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E25BF29-04DA-4711-AB31-F97D5BD62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233" y="2505752"/>
            <a:ext cx="5376144" cy="269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540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162C785-D1DC-4A7B-A6D9-9FE86B9CF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3"/>
          <a:stretch/>
        </p:blipFill>
        <p:spPr>
          <a:xfrm>
            <a:off x="443575" y="982626"/>
            <a:ext cx="5548785" cy="450335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C71275F-378E-4F60-BF26-507B881C2D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5"/>
          <a:stretch/>
        </p:blipFill>
        <p:spPr>
          <a:xfrm>
            <a:off x="6199642" y="1301172"/>
            <a:ext cx="5643296" cy="386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67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EB6D438C-A184-447B-ACCE-00753F4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배경색과 배경 범위 지정하기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DC7C2-63AA-45B3-A152-E6E24FD72BB6}"/>
              </a:ext>
            </a:extLst>
          </p:cNvPr>
          <p:cNvSpPr txBox="1"/>
          <p:nvPr/>
        </p:nvSpPr>
        <p:spPr>
          <a:xfrm>
            <a:off x="494950" y="1115736"/>
            <a:ext cx="3330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/>
              <a:t>background-size </a:t>
            </a:r>
            <a:r>
              <a:rPr lang="ko-KR" altLang="en-US" sz="1600" b="1"/>
              <a:t>속성</a:t>
            </a:r>
            <a:r>
              <a:rPr lang="en-US" altLang="ko-KR" sz="1600" b="1"/>
              <a:t> </a:t>
            </a:r>
            <a:endParaRPr lang="ko-KR" alt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DE1EB-B566-4E5C-B667-695EE43D753D}"/>
              </a:ext>
            </a:extLst>
          </p:cNvPr>
          <p:cNvSpPr txBox="1"/>
          <p:nvPr/>
        </p:nvSpPr>
        <p:spPr>
          <a:xfrm>
            <a:off x="494950" y="1631839"/>
            <a:ext cx="4882393" cy="36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</a:pPr>
            <a:r>
              <a:rPr lang="ko-KR" altLang="en-US" sz="1200"/>
              <a:t>배경 이미지 크기</a:t>
            </a:r>
            <a:r>
              <a:rPr lang="en-US" altLang="ko-KR" sz="1200"/>
              <a:t> </a:t>
            </a:r>
            <a:r>
              <a:rPr lang="ko-KR" altLang="en-US" sz="1200"/>
              <a:t>조절</a:t>
            </a:r>
            <a:endParaRPr lang="en-US" altLang="ko-KR" sz="12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ECBD2B1-B4D9-4DA7-975C-187BEB1BE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0" y="2184812"/>
            <a:ext cx="4706224" cy="34397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B604DD8-9751-47FF-89C6-AD24762D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283" y="1115736"/>
            <a:ext cx="5517300" cy="20853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31B5B1-A3F2-4BA0-A018-94472FA9D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599"/>
          <a:stretch/>
        </p:blipFill>
        <p:spPr>
          <a:xfrm>
            <a:off x="148699" y="3610228"/>
            <a:ext cx="6611225" cy="21320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E34BD0-1348-4A2C-8362-ADECE5A7C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329" y="3201075"/>
            <a:ext cx="3961254" cy="353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75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6D71CE-2BDA-4B79-9DF5-968B4ACC2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그러데이션 효과로 배경 꾸미기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B0F301-7FC1-47F9-AF9C-3B1AB6FD07AD}"/>
              </a:ext>
            </a:extLst>
          </p:cNvPr>
          <p:cNvSpPr txBox="1"/>
          <p:nvPr/>
        </p:nvSpPr>
        <p:spPr>
          <a:xfrm>
            <a:off x="494949" y="1115736"/>
            <a:ext cx="4370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선형 그러데이션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301327-A7A7-4A1F-A53E-B0D4E4BA69D5}"/>
              </a:ext>
            </a:extLst>
          </p:cNvPr>
          <p:cNvSpPr/>
          <p:nvPr/>
        </p:nvSpPr>
        <p:spPr>
          <a:xfrm>
            <a:off x="494950" y="1696748"/>
            <a:ext cx="652663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수직 방향이나 수평 방향으로</a:t>
            </a:r>
            <a:r>
              <a:rPr lang="en-US" altLang="ko-KR" sz="1200"/>
              <a:t>, </a:t>
            </a:r>
            <a:r>
              <a:rPr lang="ko-KR" altLang="en-US" sz="1200"/>
              <a:t>혹은 대각선 방향으로 색상이 일정하게 변하는 것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/>
              <a:t>선형 그러데이션을 지정할 때는 방향과 색상이 필요하다</a:t>
            </a:r>
            <a:endParaRPr lang="en-US" altLang="ko-KR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B30C39-4B87-407B-BC1C-091F1FC5E8C4}"/>
              </a:ext>
            </a:extLst>
          </p:cNvPr>
          <p:cNvSpPr txBox="1"/>
          <p:nvPr/>
        </p:nvSpPr>
        <p:spPr>
          <a:xfrm>
            <a:off x="796953" y="3297530"/>
            <a:ext cx="4454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1) </a:t>
            </a:r>
            <a:r>
              <a:rPr lang="ko-KR" altLang="en-US" sz="1200" b="1"/>
              <a:t>방향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E9D1F2-8EA5-4CF0-A34C-9340D52B47C2}"/>
              </a:ext>
            </a:extLst>
          </p:cNvPr>
          <p:cNvSpPr/>
          <p:nvPr/>
        </p:nvSpPr>
        <p:spPr>
          <a:xfrm>
            <a:off x="796954" y="3638546"/>
            <a:ext cx="3582100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끝 지점을 기준으로 ‘</a:t>
            </a:r>
            <a:r>
              <a:rPr lang="en-US" altLang="ko-KR" sz="1200"/>
              <a:t>to’ </a:t>
            </a:r>
            <a:r>
              <a:rPr lang="ko-KR" altLang="en-US" sz="1200"/>
              <a:t>키워드와 함께 사용</a:t>
            </a:r>
            <a:endParaRPr lang="en-US" altLang="ko-KR" sz="120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98ABAF9-7746-4EC6-8FA9-EA904F30C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49822"/>
            <a:ext cx="5612237" cy="41722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5270591-6BED-4845-A9B9-1C61796C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38" y="2425376"/>
            <a:ext cx="5265487" cy="61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48779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CJ" id="{0138D6AD-1EF3-49F9-B0E7-D994D6EA1170}" vid="{0129D1E7-6EDF-4F3F-8503-6FA2AFD39B8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HCJ</Template>
  <TotalTime>1852</TotalTime>
  <Words>508</Words>
  <Application>Microsoft Office PowerPoint</Application>
  <PresentationFormat>와이드스크린</PresentationFormat>
  <Paragraphs>93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1_Office 테마</vt:lpstr>
      <vt:lpstr>09. 이미지와 그러데이션  효과로 배경 꾸미기</vt:lpstr>
      <vt:lpstr>배경색과 배경 범위 지정하기</vt:lpstr>
      <vt:lpstr>배경색과 배경 범위 지정하기</vt:lpstr>
      <vt:lpstr>배경색과 배경 범위 지정하기</vt:lpstr>
      <vt:lpstr>배경색과 배경 범위 지정하기</vt:lpstr>
      <vt:lpstr>배경색과 배경 범위 지정하기</vt:lpstr>
      <vt:lpstr>배경색과 배경 범위 지정하기</vt:lpstr>
      <vt:lpstr>배경색과 배경 범위 지정하기</vt:lpstr>
      <vt:lpstr>그러데이션 효과로 배경 꾸미기</vt:lpstr>
      <vt:lpstr>그러데이션 효과로 배경 꾸미기</vt:lpstr>
      <vt:lpstr>그러데이션 효과로 배경 꾸미기</vt:lpstr>
      <vt:lpstr>그러데이션 효과로 배경 꾸미기</vt:lpstr>
      <vt:lpstr>그러데이션 효과로 배경 꾸미기</vt:lpstr>
      <vt:lpstr>그러데이션 효과로 배경 꾸미기</vt:lpstr>
      <vt:lpstr>그러데이션 효과로 배경 꾸미기</vt:lpstr>
      <vt:lpstr>그러데이션 효과로 배경 꾸미기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 Kyunghee</dc:creator>
  <cp:lastModifiedBy>user</cp:lastModifiedBy>
  <cp:revision>30</cp:revision>
  <dcterms:created xsi:type="dcterms:W3CDTF">2021-01-08T13:29:08Z</dcterms:created>
  <dcterms:modified xsi:type="dcterms:W3CDTF">2022-04-02T08:45:44Z</dcterms:modified>
</cp:coreProperties>
</file>